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Bootstrap5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9" r="15919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3/getting-started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tbootstrap.com/docs/5.3/getting-started/introduction/#quick-star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align-items-* </a:t>
            </a:r>
            <a:r>
              <a:rPr lang="zh-TW" altLang="en-US" dirty="0"/>
              <a:t>類別調整內容在垂直方向上的對齊方式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Align_Items.html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列內的垂直對齊方式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9D0229-DA71-4DA3-85CD-D9DE3993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350075"/>
            <a:ext cx="8919322" cy="45079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2AD92A2-4AA2-4FA6-A8E8-7FCA9199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9445"/>
            <a:ext cx="5921188" cy="2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2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77863F-EBD8-4E02-89B9-1E799A300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有時在設計網頁版面時，可能會保留一些空白，不見得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12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都會用到，此時可以使用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.offset -*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類別來調整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的位移。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7B0D1F-1FE5-4602-89D8-7CD1A7F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column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位移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0958A5-CD2E-4570-8C50-F059F4359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" b="3294"/>
          <a:stretch/>
        </p:blipFill>
        <p:spPr bwMode="auto">
          <a:xfrm>
            <a:off x="76200" y="1883288"/>
            <a:ext cx="7010400" cy="440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44D95BA-7EF6-4066-BC11-A331B023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14988"/>
            <a:ext cx="6037125" cy="11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9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77863F-EBD8-4E02-89B9-1E799A300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&lt;h1&gt;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&lt;h6&gt;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預設樣式，方便設置標題的層級與大小。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可使用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display-1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display-6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類別，創建更大的標題樣式，通常用於主要標題或引人注目的文字。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/>
          </a:p>
          <a:p>
            <a:r>
              <a:rPr lang="en-US" altLang="zh-TW" dirty="0"/>
              <a:t>Bootstrap </a:t>
            </a:r>
            <a:r>
              <a:rPr lang="zh-TW" altLang="en-US" dirty="0"/>
              <a:t>提供多種行內樣式，方便調整文字外觀</a:t>
            </a:r>
          </a:p>
          <a:p>
            <a:pPr lvl="1"/>
            <a:r>
              <a:rPr lang="zh-TW" altLang="en-US" dirty="0"/>
              <a:t>強調背景：</a:t>
            </a:r>
            <a:r>
              <a:rPr lang="en-US" altLang="zh-TW" dirty="0"/>
              <a:t>&lt;mark&gt; </a:t>
            </a:r>
            <a:r>
              <a:rPr lang="zh-TW" altLang="en-US" dirty="0"/>
              <a:t>或 </a:t>
            </a:r>
            <a:r>
              <a:rPr lang="en-US" altLang="zh-TW" dirty="0"/>
              <a:t>.mark</a:t>
            </a:r>
          </a:p>
          <a:p>
            <a:pPr lvl="1"/>
            <a:r>
              <a:rPr lang="zh-TW" altLang="en-US" dirty="0"/>
              <a:t>小型文字：</a:t>
            </a:r>
            <a:r>
              <a:rPr lang="en-US" altLang="zh-TW" dirty="0"/>
              <a:t>.small </a:t>
            </a:r>
            <a:r>
              <a:rPr lang="zh-TW" altLang="en-US" dirty="0"/>
              <a:t>或 </a:t>
            </a:r>
            <a:r>
              <a:rPr lang="en-US" altLang="zh-TW" dirty="0"/>
              <a:t>&lt;small&gt;</a:t>
            </a:r>
          </a:p>
          <a:p>
            <a:pPr lvl="1"/>
            <a:r>
              <a:rPr lang="zh-TW" altLang="en-US" dirty="0"/>
              <a:t>底線：</a:t>
            </a:r>
            <a:r>
              <a:rPr lang="en-US" altLang="zh-TW" dirty="0"/>
              <a:t>.text-decoration-underline</a:t>
            </a:r>
          </a:p>
          <a:p>
            <a:pPr lvl="1"/>
            <a:r>
              <a:rPr lang="zh-TW" altLang="en-US" dirty="0"/>
              <a:t>刪除線：</a:t>
            </a:r>
            <a:r>
              <a:rPr lang="en-US" altLang="zh-TW" dirty="0"/>
              <a:t>.text-decoration-line-through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7B0D1F-1FE5-4602-89D8-7CD1A7F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排版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BFAD65-6B58-4F9C-B4CA-4CA3A8113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17" y="1814461"/>
            <a:ext cx="5110064" cy="9763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E4E0761-FC61-46CF-8E46-F60DC06B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1" y="3940957"/>
            <a:ext cx="9413940" cy="14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3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77863F-EBD8-4E02-89B9-1E799A300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無樣式列表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.list-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unstyled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移除預設的列表點。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行內列表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.list-inline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.list-inline-item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，將列表項目排列在同一行。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7B0D1F-1FE5-4602-89D8-7CD1A7F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列表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F17F07-6941-404A-B0A3-678264F8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0" y="2609634"/>
            <a:ext cx="4690992" cy="40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7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CB638-E679-4605-89B0-B1B3FC384D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使用 </a:t>
            </a:r>
            <a:r>
              <a:rPr lang="en-US" altLang="zh-TW" dirty="0"/>
              <a:t>fs-* </a:t>
            </a:r>
            <a:r>
              <a:rPr lang="zh-TW" altLang="en-US" dirty="0"/>
              <a:t>類別來設定文字大小，數字越小文字越大。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fw</a:t>
            </a:r>
            <a:r>
              <a:rPr lang="en-US" altLang="zh-TW" dirty="0"/>
              <a:t>-* </a:t>
            </a:r>
            <a:r>
              <a:rPr lang="zh-TW" altLang="en-US" dirty="0"/>
              <a:t>類別來調整文字粗細：</a:t>
            </a:r>
          </a:p>
          <a:p>
            <a:pPr lvl="1"/>
            <a:r>
              <a:rPr lang="en-US" altLang="zh-TW" dirty="0" err="1"/>
              <a:t>fw</a:t>
            </a:r>
            <a:r>
              <a:rPr lang="en-US" altLang="zh-TW" dirty="0"/>
              <a:t>-bold</a:t>
            </a:r>
            <a:r>
              <a:rPr lang="zh-TW" altLang="en-US" dirty="0"/>
              <a:t>：粗體</a:t>
            </a:r>
          </a:p>
          <a:p>
            <a:pPr lvl="1"/>
            <a:r>
              <a:rPr lang="en-US" altLang="zh-TW" dirty="0" err="1"/>
              <a:t>fw</a:t>
            </a:r>
            <a:r>
              <a:rPr lang="en-US" altLang="zh-TW" dirty="0"/>
              <a:t>-normal</a:t>
            </a:r>
            <a:r>
              <a:rPr lang="zh-TW" altLang="en-US" dirty="0"/>
              <a:t>：正常</a:t>
            </a:r>
          </a:p>
          <a:p>
            <a:pPr lvl="1"/>
            <a:r>
              <a:rPr lang="en-US" altLang="zh-TW" dirty="0" err="1"/>
              <a:t>fw</a:t>
            </a:r>
            <a:r>
              <a:rPr lang="en-US" altLang="zh-TW" dirty="0"/>
              <a:t>-light</a:t>
            </a:r>
            <a:r>
              <a:rPr lang="zh-TW" altLang="en-US" dirty="0"/>
              <a:t>：細體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fst</a:t>
            </a:r>
            <a:r>
              <a:rPr lang="en-US" altLang="zh-TW" dirty="0"/>
              <a:t>-* </a:t>
            </a:r>
            <a:r>
              <a:rPr lang="zh-TW" altLang="en-US" dirty="0"/>
              <a:t>類別來調整文字樣式：</a:t>
            </a:r>
          </a:p>
          <a:p>
            <a:pPr lvl="1"/>
            <a:r>
              <a:rPr lang="en-US" altLang="zh-TW" dirty="0" err="1"/>
              <a:t>fst</a:t>
            </a:r>
            <a:r>
              <a:rPr lang="en-US" altLang="zh-TW" dirty="0"/>
              <a:t>-italic</a:t>
            </a:r>
            <a:r>
              <a:rPr lang="zh-TW" altLang="en-US" dirty="0"/>
              <a:t>：斜體</a:t>
            </a:r>
          </a:p>
          <a:p>
            <a:pPr lvl="1"/>
            <a:r>
              <a:rPr lang="en-US" altLang="zh-TW" dirty="0" err="1"/>
              <a:t>fst</a:t>
            </a:r>
            <a:r>
              <a:rPr lang="en-US" altLang="zh-TW" dirty="0"/>
              <a:t>-normal</a:t>
            </a:r>
            <a:r>
              <a:rPr lang="zh-TW" altLang="en-US" dirty="0"/>
              <a:t>：正常字體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text-* </a:t>
            </a:r>
            <a:r>
              <a:rPr lang="zh-TW" altLang="en-US" dirty="0"/>
              <a:t>類別調整文字的水平對齊方式：</a:t>
            </a:r>
          </a:p>
          <a:p>
            <a:pPr lvl="1"/>
            <a:r>
              <a:rPr lang="en-US" altLang="zh-TW" dirty="0"/>
              <a:t>text-start</a:t>
            </a:r>
            <a:r>
              <a:rPr lang="zh-TW" altLang="en-US" dirty="0"/>
              <a:t>：靠左對齊</a:t>
            </a:r>
          </a:p>
          <a:p>
            <a:pPr lvl="1"/>
            <a:r>
              <a:rPr lang="en-US" altLang="zh-TW" dirty="0"/>
              <a:t>text-center</a:t>
            </a:r>
            <a:r>
              <a:rPr lang="zh-TW" altLang="en-US" dirty="0"/>
              <a:t>：置中對齊</a:t>
            </a:r>
          </a:p>
          <a:p>
            <a:pPr lvl="1"/>
            <a:r>
              <a:rPr lang="en-US" altLang="zh-TW" dirty="0"/>
              <a:t>text-end</a:t>
            </a:r>
            <a:r>
              <a:rPr lang="zh-TW" altLang="en-US" dirty="0"/>
              <a:t>：靠右對齊</a:t>
            </a:r>
            <a:endParaRPr lang="en-US" altLang="zh-TW" dirty="0"/>
          </a:p>
          <a:p>
            <a:r>
              <a:rPr lang="zh-TW" altLang="en-US" dirty="0"/>
              <a:t>是否換行</a:t>
            </a:r>
          </a:p>
          <a:p>
            <a:pPr lvl="1"/>
            <a:r>
              <a:rPr lang="en-US" altLang="zh-TW" dirty="0"/>
              <a:t>text-wrap</a:t>
            </a:r>
            <a:r>
              <a:rPr lang="zh-TW" altLang="en-US" dirty="0"/>
              <a:t>：允許文字換行。</a:t>
            </a:r>
          </a:p>
          <a:p>
            <a:pPr lvl="1"/>
            <a:r>
              <a:rPr lang="en-US" altLang="zh-TW" dirty="0"/>
              <a:t>text-</a:t>
            </a:r>
            <a:r>
              <a:rPr lang="en-US" altLang="zh-TW" dirty="0" err="1"/>
              <a:t>nowrap</a:t>
            </a:r>
            <a:r>
              <a:rPr lang="zh-TW" altLang="en-US" dirty="0"/>
              <a:t>：禁止文字換行。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3F4675-1C4E-4EB1-AA87-1588F275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文字樣式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9C14CF-F5F6-4DF0-8657-CC354C5A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772" y="973384"/>
            <a:ext cx="4296153" cy="11030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97BE85-3B3F-45FA-B9DF-64C7AA67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772" y="2102262"/>
            <a:ext cx="3248025" cy="10262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33F85F-3690-4419-8153-4CE723B46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72" y="3174452"/>
            <a:ext cx="3868698" cy="7117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5B17E4A-70AD-4B23-A722-11729DBDE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772" y="3932104"/>
            <a:ext cx="4349528" cy="105209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B2C8F6-B25C-4AE5-94AC-7A008D815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593" y="5030106"/>
            <a:ext cx="6408826" cy="8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CB638-E679-4605-89B0-B1B3FC384D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文字大小寫轉換</a:t>
            </a:r>
          </a:p>
          <a:p>
            <a:pPr lvl="1"/>
            <a:r>
              <a:rPr lang="en-US" altLang="zh-TW" dirty="0"/>
              <a:t>text-lowercase</a:t>
            </a:r>
            <a:r>
              <a:rPr lang="zh-TW" altLang="en-US" dirty="0"/>
              <a:t>：將文字轉為小寫。</a:t>
            </a:r>
          </a:p>
          <a:p>
            <a:pPr lvl="1"/>
            <a:r>
              <a:rPr lang="en-US" altLang="zh-TW" dirty="0"/>
              <a:t>text-uppercase</a:t>
            </a:r>
            <a:r>
              <a:rPr lang="zh-TW" altLang="en-US" dirty="0"/>
              <a:t>：將文字轉為大寫。</a:t>
            </a:r>
          </a:p>
          <a:p>
            <a:pPr lvl="1"/>
            <a:r>
              <a:rPr lang="en-US" altLang="zh-TW" dirty="0"/>
              <a:t>text-capitalize</a:t>
            </a:r>
            <a:r>
              <a:rPr lang="zh-TW" altLang="en-US" dirty="0"/>
              <a:t>：每個單字的首字母大寫。</a:t>
            </a:r>
          </a:p>
          <a:p>
            <a:r>
              <a:rPr lang="zh-TW" altLang="en-US" dirty="0"/>
              <a:t>文字裝飾</a:t>
            </a:r>
          </a:p>
          <a:p>
            <a:pPr lvl="1"/>
            <a:r>
              <a:rPr lang="en-US" altLang="zh-TW" dirty="0"/>
              <a:t>text-decoration-none</a:t>
            </a:r>
            <a:r>
              <a:rPr lang="zh-TW" altLang="en-US" dirty="0"/>
              <a:t>：移除所有文字裝飾。</a:t>
            </a:r>
          </a:p>
          <a:p>
            <a:pPr lvl="1"/>
            <a:r>
              <a:rPr lang="en-US" altLang="zh-TW" dirty="0"/>
              <a:t>text-decoration-underline</a:t>
            </a:r>
            <a:r>
              <a:rPr lang="zh-TW" altLang="en-US" dirty="0"/>
              <a:t>：加上底線。</a:t>
            </a:r>
          </a:p>
          <a:p>
            <a:pPr lvl="1"/>
            <a:r>
              <a:rPr lang="en-US" altLang="zh-TW" dirty="0"/>
              <a:t>text-decoration-line-through</a:t>
            </a:r>
            <a:r>
              <a:rPr lang="zh-TW" altLang="en-US" dirty="0"/>
              <a:t>：加上刪除線。</a:t>
            </a:r>
          </a:p>
          <a:p>
            <a:r>
              <a:rPr lang="zh-TW" altLang="en-US" dirty="0"/>
              <a:t>行高設定：使用 </a:t>
            </a:r>
            <a:r>
              <a:rPr lang="en-US" altLang="zh-TW" dirty="0" err="1"/>
              <a:t>lh</a:t>
            </a:r>
            <a:r>
              <a:rPr lang="en-US" altLang="zh-TW" dirty="0"/>
              <a:t>-* </a:t>
            </a:r>
            <a:r>
              <a:rPr lang="zh-TW" altLang="en-US" dirty="0"/>
              <a:t>類別調整文字行高：</a:t>
            </a:r>
          </a:p>
          <a:p>
            <a:pPr lvl="1"/>
            <a:r>
              <a:rPr lang="en-US" altLang="zh-TW" dirty="0" err="1"/>
              <a:t>lh-sm</a:t>
            </a:r>
            <a:r>
              <a:rPr lang="zh-TW" altLang="en-US" dirty="0"/>
              <a:t>：較小行高</a:t>
            </a:r>
          </a:p>
          <a:p>
            <a:pPr lvl="1"/>
            <a:r>
              <a:rPr lang="en-US" altLang="zh-TW" dirty="0" err="1"/>
              <a:t>lh</a:t>
            </a:r>
            <a:r>
              <a:rPr lang="en-US" altLang="zh-TW" dirty="0"/>
              <a:t>-base</a:t>
            </a:r>
            <a:r>
              <a:rPr lang="zh-TW" altLang="en-US" dirty="0"/>
              <a:t>：標準行高</a:t>
            </a:r>
          </a:p>
          <a:p>
            <a:pPr lvl="1"/>
            <a:r>
              <a:rPr lang="en-US" altLang="zh-TW" dirty="0" err="1"/>
              <a:t>lh</a:t>
            </a:r>
            <a:r>
              <a:rPr lang="en-US" altLang="zh-TW" dirty="0"/>
              <a:t>-lg</a:t>
            </a:r>
            <a:r>
              <a:rPr lang="zh-TW" altLang="en-US" dirty="0"/>
              <a:t>：較大行高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3F4675-1C4E-4EB1-AA87-1588F275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5406D5-FA1B-47DB-A554-F01E08F1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71" y="973384"/>
            <a:ext cx="5254380" cy="11411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75E3FE-78F1-40F5-8A04-06051B77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71" y="2140362"/>
            <a:ext cx="5936630" cy="11411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E3A3596-C281-4010-AD25-016E16508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71" y="3311938"/>
            <a:ext cx="3453122" cy="10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44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EA823F-0477-4A17-8586-4A95610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背景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0F228D-CC24-45ED-A1CB-568CDF5D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3384"/>
            <a:ext cx="6108700" cy="5767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D9B378-D172-4BA9-858C-8E48B80F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928868"/>
            <a:ext cx="3374393" cy="2811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EBFEAD-5E2C-44AB-B1D5-8BDCEC83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1113208"/>
            <a:ext cx="3374393" cy="2743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34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EA823F-0477-4A17-8586-4A95610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字體色彩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5D4DC6-E6CD-47BD-8F53-AC0D155D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81336"/>
            <a:ext cx="6774543" cy="5829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B0C8DC-6C82-4309-930A-8252868EC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43" y="981336"/>
            <a:ext cx="2522472" cy="2845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334104-B253-4D29-9B38-AEAB2D7E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72" y="3964960"/>
            <a:ext cx="3559331" cy="2845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25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圖片響應式設計：使用 </a:t>
            </a:r>
            <a:r>
              <a:rPr lang="en-US" altLang="zh-TW" dirty="0"/>
              <a:t>.</a:t>
            </a:r>
            <a:r>
              <a:rPr lang="en-US" altLang="zh-TW" dirty="0" err="1"/>
              <a:t>img</a:t>
            </a:r>
            <a:r>
              <a:rPr lang="en-US" altLang="zh-TW" dirty="0"/>
              <a:t>-fluid </a:t>
            </a:r>
            <a:r>
              <a:rPr lang="zh-TW" altLang="en-US" dirty="0"/>
              <a:t>類別，可以讓圖片根據父元素的大小進行縮放，自動適應不同裝置寬度。</a:t>
            </a:r>
          </a:p>
          <a:p>
            <a:r>
              <a:rPr lang="zh-TW" altLang="en-US" dirty="0"/>
              <a:t>圓形圖片：使用 </a:t>
            </a:r>
            <a:r>
              <a:rPr lang="en-US" altLang="zh-TW" dirty="0"/>
              <a:t>.rounded-circle </a:t>
            </a:r>
            <a:r>
              <a:rPr lang="zh-TW" altLang="en-US" dirty="0"/>
              <a:t>類別，可以讓圖片顯示為圓形，常用於頭像設計</a:t>
            </a:r>
          </a:p>
          <a:p>
            <a:r>
              <a:rPr lang="zh-TW" altLang="en-US" dirty="0"/>
              <a:t>圓角圖片：</a:t>
            </a:r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="https://via.placeholder.com/150" class="rounded" alt="</a:t>
            </a:r>
            <a:r>
              <a:rPr lang="zh-TW" altLang="en-US" dirty="0"/>
              <a:t>圓角圖片</a:t>
            </a:r>
            <a:r>
              <a:rPr lang="en-US" altLang="zh-TW" dirty="0"/>
              <a:t>"&gt;</a:t>
            </a:r>
          </a:p>
          <a:p>
            <a:r>
              <a:rPr lang="zh-TW" altLang="en-US" dirty="0"/>
              <a:t>縮略圖樣式：使用 </a:t>
            </a:r>
            <a:r>
              <a:rPr lang="en-US" altLang="zh-TW" dirty="0"/>
              <a:t>.</a:t>
            </a:r>
            <a:r>
              <a:rPr lang="en-US" altLang="zh-TW" dirty="0" err="1"/>
              <a:t>img</a:t>
            </a:r>
            <a:r>
              <a:rPr lang="en-US" altLang="zh-TW" dirty="0"/>
              <a:t>-thumbnail </a:t>
            </a:r>
            <a:r>
              <a:rPr lang="zh-TW" altLang="en-US" dirty="0"/>
              <a:t>類別，將圖片加上邊框與圓角樣式，使其呈現縮略圖的效果</a:t>
            </a:r>
          </a:p>
          <a:p>
            <a:r>
              <a:rPr lang="zh-TW" altLang="en-US" dirty="0"/>
              <a:t>圖片比例：使用 </a:t>
            </a:r>
            <a:r>
              <a:rPr lang="en-US" altLang="zh-TW" dirty="0"/>
              <a:t>w-* </a:t>
            </a:r>
            <a:r>
              <a:rPr lang="zh-TW" altLang="en-US" dirty="0"/>
              <a:t>和 </a:t>
            </a:r>
            <a:r>
              <a:rPr lang="en-US" altLang="zh-TW" dirty="0"/>
              <a:t>h-* </a:t>
            </a:r>
            <a:r>
              <a:rPr lang="zh-TW" altLang="en-US" dirty="0"/>
              <a:t>類別，可以快速調整圖片的寬度與高度比例</a:t>
            </a:r>
          </a:p>
          <a:p>
            <a:pPr lvl="1"/>
            <a:r>
              <a:rPr lang="en-US" altLang="zh-TW" dirty="0"/>
              <a:t>w-50</a:t>
            </a:r>
            <a:r>
              <a:rPr lang="zh-TW" altLang="en-US" dirty="0"/>
              <a:t>：寬度為父容器的 </a:t>
            </a:r>
            <a:r>
              <a:rPr lang="en-US" altLang="zh-TW" dirty="0"/>
              <a:t>50%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h-25</a:t>
            </a:r>
            <a:r>
              <a:rPr lang="zh-TW" altLang="en-US" dirty="0"/>
              <a:t>：高度為父容器的 </a:t>
            </a:r>
            <a:r>
              <a:rPr lang="en-US" altLang="zh-TW" dirty="0"/>
              <a:t>25%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Image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B6D65A-42E0-4F3A-8316-1EFDE9D9E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6DA96F-7979-459A-AC5F-875E703D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3555148"/>
            <a:ext cx="12192000" cy="33199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85C733-1403-478B-B006-B161EB6A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520" y="2636937"/>
            <a:ext cx="3664280" cy="17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設定框線位置</a:t>
            </a:r>
          </a:p>
          <a:p>
            <a:r>
              <a:rPr lang="zh-TW" altLang="en-US" dirty="0"/>
              <a:t>設定框線粗度：</a:t>
            </a:r>
            <a:r>
              <a:rPr lang="en-US" altLang="zh-TW" dirty="0"/>
              <a:t>border-1(1</a:t>
            </a:r>
            <a:r>
              <a:rPr lang="zh-TW" altLang="en-US" dirty="0"/>
              <a:t>到</a:t>
            </a:r>
            <a:r>
              <a:rPr lang="en-US" altLang="zh-TW" dirty="0"/>
              <a:t>5)</a:t>
            </a:r>
          </a:p>
          <a:p>
            <a:r>
              <a:rPr lang="zh-TW" altLang="en-US" dirty="0"/>
              <a:t>設定框線透明度：</a:t>
            </a:r>
            <a:r>
              <a:rPr lang="en-US" altLang="zh-TW" dirty="0"/>
              <a:t>border-opacity-10(10</a:t>
            </a:r>
            <a:r>
              <a:rPr lang="zh-TW" altLang="en-US" dirty="0"/>
              <a:t>、</a:t>
            </a:r>
            <a:r>
              <a:rPr lang="en-US" altLang="zh-TW" dirty="0"/>
              <a:t>25</a:t>
            </a:r>
            <a:r>
              <a:rPr lang="zh-TW" altLang="en-US" dirty="0"/>
              <a:t>、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75)</a:t>
            </a:r>
          </a:p>
          <a:p>
            <a:r>
              <a:rPr lang="zh-TW" altLang="en-US" dirty="0"/>
              <a:t>設定框線原角：	</a:t>
            </a:r>
          </a:p>
          <a:p>
            <a:r>
              <a:rPr lang="en-US" altLang="zh-TW" dirty="0"/>
              <a:t>round-0(0</a:t>
            </a:r>
            <a:r>
              <a:rPr lang="zh-TW" altLang="en-US" dirty="0"/>
              <a:t>到</a:t>
            </a:r>
            <a:r>
              <a:rPr lang="en-US" altLang="zh-TW" dirty="0"/>
              <a:t>5)	</a:t>
            </a:r>
          </a:p>
          <a:p>
            <a:r>
              <a:rPr lang="en-US" altLang="zh-TW" dirty="0"/>
              <a:t>round-pill</a:t>
            </a:r>
            <a:r>
              <a:rPr lang="zh-TW" altLang="en-US" dirty="0"/>
              <a:t>：橢圓形	</a:t>
            </a:r>
          </a:p>
          <a:p>
            <a:r>
              <a:rPr lang="en-US" altLang="zh-TW" dirty="0"/>
              <a:t>round-circle</a:t>
            </a:r>
            <a:r>
              <a:rPr lang="zh-TW" altLang="en-US" dirty="0"/>
              <a:t>：圓形</a:t>
            </a:r>
          </a:p>
          <a:p>
            <a:r>
              <a:rPr lang="zh-TW" altLang="en-US" dirty="0"/>
              <a:t>設定框線色彩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Border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F774E9-309F-4C8F-84E2-C92547C5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3329"/>
            <a:ext cx="6015715" cy="1686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FD692E-182A-4ECF-89B8-7E0B6255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257674"/>
            <a:ext cx="5480571" cy="2600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D64F2B9-CEB7-4598-BE95-019F981A4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15" y="2819923"/>
            <a:ext cx="6675600" cy="1655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50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6E7A2F-9A33-4052-A942-EDA9918B65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原名</a:t>
            </a:r>
            <a:r>
              <a:rPr lang="en-US" altLang="zh-TW" dirty="0"/>
              <a:t>Twitter Blueprint</a:t>
            </a:r>
            <a:r>
              <a:rPr lang="zh-TW" altLang="en-US" dirty="0"/>
              <a:t>，由</a:t>
            </a:r>
            <a:r>
              <a:rPr lang="en-US" altLang="zh-TW" dirty="0"/>
              <a:t>Twitter</a:t>
            </a:r>
            <a:r>
              <a:rPr lang="zh-TW" altLang="en-US" dirty="0"/>
              <a:t>的兩位工程師所開發，目的是製作一套可以保持一致性的工具與框架</a:t>
            </a:r>
            <a:r>
              <a:rPr lang="en-US" altLang="zh-TW" dirty="0"/>
              <a:t>(framework)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Bootstrap</a:t>
            </a:r>
            <a:r>
              <a:rPr lang="zh-TW" altLang="en-US" dirty="0"/>
              <a:t>是最受歡迎的</a:t>
            </a:r>
            <a:r>
              <a:rPr lang="en-US" altLang="zh-TW" dirty="0"/>
              <a:t>CSS</a:t>
            </a:r>
            <a:r>
              <a:rPr lang="zh-TW" altLang="en-US" dirty="0"/>
              <a:t>框架之一。</a:t>
            </a:r>
          </a:p>
          <a:p>
            <a:r>
              <a:rPr lang="zh-TW" altLang="en-US" dirty="0"/>
              <a:t>用來開發響應式</a:t>
            </a:r>
            <a:r>
              <a:rPr lang="en-US" altLang="zh-TW" dirty="0"/>
              <a:t>(responsive)</a:t>
            </a:r>
            <a:r>
              <a:rPr lang="zh-TW" altLang="en-US" dirty="0"/>
              <a:t>、行動優先</a:t>
            </a:r>
            <a:r>
              <a:rPr lang="en-US" altLang="zh-TW" dirty="0"/>
              <a:t>(mobile first)</a:t>
            </a:r>
            <a:r>
              <a:rPr lang="zh-TW" altLang="en-US" dirty="0"/>
              <a:t>的網頁。</a:t>
            </a:r>
          </a:p>
          <a:p>
            <a:r>
              <a:rPr lang="zh-TW" altLang="en-US" dirty="0"/>
              <a:t>使用者無須撰寫</a:t>
            </a:r>
            <a:r>
              <a:rPr lang="en-US" altLang="zh-TW" dirty="0"/>
              <a:t>CSS</a:t>
            </a:r>
            <a:r>
              <a:rPr lang="zh-TW" altLang="en-US" dirty="0"/>
              <a:t>或</a:t>
            </a:r>
            <a:r>
              <a:rPr lang="en-US" altLang="zh-TW" dirty="0"/>
              <a:t>JavaScript</a:t>
            </a:r>
            <a:r>
              <a:rPr lang="zh-TW" altLang="en-US" dirty="0"/>
              <a:t>程式碼，就可以設計出響應式網頁。</a:t>
            </a:r>
          </a:p>
          <a:p>
            <a:r>
              <a:rPr lang="zh-TW" altLang="en-US" dirty="0"/>
              <a:t>目前</a:t>
            </a:r>
            <a:r>
              <a:rPr lang="en-US" altLang="zh-TW" dirty="0"/>
              <a:t>CSS</a:t>
            </a:r>
            <a:r>
              <a:rPr lang="zh-TW" altLang="en-US" dirty="0"/>
              <a:t>框架主流為</a:t>
            </a:r>
            <a:r>
              <a:rPr lang="en-US" altLang="zh-TW" dirty="0"/>
              <a:t>Bootstrap</a:t>
            </a:r>
            <a:r>
              <a:rPr lang="zh-TW" altLang="en-US" dirty="0"/>
              <a:t>跟</a:t>
            </a:r>
            <a:r>
              <a:rPr lang="en-US" altLang="zh-TW" dirty="0" err="1"/>
              <a:t>TailwindCSS</a:t>
            </a:r>
            <a:r>
              <a:rPr lang="zh-TW" altLang="en-US" dirty="0"/>
              <a:t>，那</a:t>
            </a:r>
            <a:r>
              <a:rPr lang="en-US" altLang="zh-TW" dirty="0"/>
              <a:t>…</a:t>
            </a:r>
            <a:r>
              <a:rPr lang="zh-TW" altLang="en-US" dirty="0"/>
              <a:t>就先以前者為主。</a:t>
            </a:r>
            <a:endParaRPr lang="en-US" altLang="zh-TW" dirty="0"/>
          </a:p>
          <a:p>
            <a:r>
              <a:rPr lang="zh-TW" altLang="en-US" dirty="0"/>
              <a:t>另外，近來也有</a:t>
            </a:r>
            <a:r>
              <a:rPr lang="en-US" altLang="zh-TW" dirty="0"/>
              <a:t>Bootstrap</a:t>
            </a:r>
            <a:r>
              <a:rPr lang="zh-TW" altLang="en-US" dirty="0"/>
              <a:t>衰老的聲音，原因是</a:t>
            </a:r>
            <a:r>
              <a:rPr lang="en-US" altLang="zh-TW" dirty="0"/>
              <a:t>Tailwind </a:t>
            </a:r>
            <a:r>
              <a:rPr lang="zh-TW" altLang="en-US" dirty="0"/>
              <a:t>提供高度可自定義的樣式，各種前端框架也有各自的</a:t>
            </a:r>
            <a:r>
              <a:rPr lang="en-US" altLang="zh-TW" dirty="0"/>
              <a:t>UI</a:t>
            </a:r>
          </a:p>
          <a:p>
            <a:pPr lvl="1"/>
            <a:r>
              <a:rPr lang="en-US" altLang="zh-TW" dirty="0"/>
              <a:t>react</a:t>
            </a:r>
            <a:r>
              <a:rPr lang="zh-TW" altLang="en-US" dirty="0"/>
              <a:t>就用</a:t>
            </a:r>
            <a:r>
              <a:rPr lang="en-US" altLang="zh-TW" dirty="0"/>
              <a:t>ant </a:t>
            </a:r>
            <a:r>
              <a:rPr lang="en-US" altLang="zh-TW" dirty="0" err="1"/>
              <a:t>ui</a:t>
            </a:r>
            <a:endParaRPr lang="en-US" altLang="zh-TW" dirty="0"/>
          </a:p>
          <a:p>
            <a:pPr lvl="1"/>
            <a:r>
              <a:rPr lang="en-US" altLang="zh-TW" dirty="0" err="1"/>
              <a:t>vue</a:t>
            </a:r>
            <a:r>
              <a:rPr lang="zh-TW" altLang="en-US" dirty="0"/>
              <a:t>就用</a:t>
            </a:r>
            <a:r>
              <a:rPr lang="en-US" altLang="zh-TW" dirty="0"/>
              <a:t>element </a:t>
            </a:r>
            <a:r>
              <a:rPr lang="en-US" altLang="zh-TW" dirty="0" err="1"/>
              <a:t>ui</a:t>
            </a:r>
            <a:endParaRPr lang="en-US" altLang="zh-TW" dirty="0"/>
          </a:p>
          <a:p>
            <a:r>
              <a:rPr lang="zh-TW" altLang="en-US" dirty="0"/>
              <a:t>總之，他們的用法蠻像的</a:t>
            </a:r>
            <a:r>
              <a:rPr lang="en-US" altLang="zh-TW" dirty="0"/>
              <a:t>(</a:t>
            </a:r>
            <a:r>
              <a:rPr lang="zh-TW" altLang="en-US" dirty="0"/>
              <a:t>就是在</a:t>
            </a:r>
            <a:r>
              <a:rPr lang="en-US" altLang="zh-TW" dirty="0"/>
              <a:t>class</a:t>
            </a:r>
            <a:r>
              <a:rPr lang="zh-TW" altLang="en-US" dirty="0"/>
              <a:t>中下代號</a:t>
            </a:r>
            <a:r>
              <a:rPr lang="en-US" altLang="zh-TW" dirty="0"/>
              <a:t>)</a:t>
            </a:r>
            <a:r>
              <a:rPr lang="zh-TW" altLang="en-US" dirty="0"/>
              <a:t>，就先以</a:t>
            </a:r>
            <a:r>
              <a:rPr lang="en-US" altLang="zh-TW" dirty="0"/>
              <a:t>Bootstrap</a:t>
            </a:r>
            <a:r>
              <a:rPr lang="zh-TW" altLang="en-US" dirty="0"/>
              <a:t>作為首要教學吧</a:t>
            </a:r>
            <a:r>
              <a:rPr lang="en-US" altLang="zh-TW" dirty="0"/>
              <a:t>(</a:t>
            </a:r>
            <a:r>
              <a:rPr lang="zh-TW" altLang="en-US" dirty="0"/>
              <a:t>笑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32CCFBB-D118-44B3-AF89-32F65BAF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基本介紹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F977D-7C05-4C44-9814-3D297D0D37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231" y="4479551"/>
            <a:ext cx="2297766" cy="229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88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設定超連結顏色：</a:t>
            </a:r>
            <a:r>
              <a:rPr lang="en-US" altLang="zh-TW" dirty="0"/>
              <a:t>link-underline-</a:t>
            </a:r>
            <a:r>
              <a:rPr lang="zh-TW" altLang="en-US" dirty="0"/>
              <a:t>顏色</a:t>
            </a:r>
          </a:p>
          <a:p>
            <a:r>
              <a:rPr lang="zh-TW" altLang="en-US" dirty="0"/>
              <a:t>設定超連結透明度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788E33-A93E-479D-BBFE-D6F89730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62125"/>
            <a:ext cx="6467475" cy="38973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C14DA3-C24B-42D1-84FE-BDCA7962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40" y="1762125"/>
            <a:ext cx="5278319" cy="2961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345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67506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通用格式為 </a:t>
            </a:r>
            <a:r>
              <a:rPr lang="en-US" altLang="zh-TW" dirty="0"/>
              <a:t>`{property}{sides}-{size}`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屬性 </a:t>
            </a:r>
            <a:r>
              <a:rPr lang="en-US" altLang="zh-TW" dirty="0"/>
              <a:t>(property)	</a:t>
            </a:r>
          </a:p>
          <a:p>
            <a:r>
              <a:rPr lang="en-US" altLang="zh-TW" dirty="0"/>
              <a:t>`m`: </a:t>
            </a:r>
            <a:r>
              <a:rPr lang="zh-TW" altLang="en-US" dirty="0"/>
              <a:t>邊界 </a:t>
            </a:r>
            <a:r>
              <a:rPr lang="en-US" altLang="zh-TW" dirty="0"/>
              <a:t>(margin)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`p`: </a:t>
            </a:r>
            <a:r>
              <a:rPr lang="zh-TW" altLang="en-US" dirty="0"/>
              <a:t>留白 </a:t>
            </a:r>
            <a:r>
              <a:rPr lang="en-US" altLang="zh-TW" dirty="0"/>
              <a:t>(padding)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側邊 </a:t>
            </a:r>
            <a:r>
              <a:rPr lang="en-US" altLang="zh-TW" dirty="0"/>
              <a:t>(sides)	</a:t>
            </a:r>
          </a:p>
          <a:p>
            <a:r>
              <a:rPr lang="en-US" altLang="zh-TW" dirty="0"/>
              <a:t>`t`: </a:t>
            </a:r>
            <a:r>
              <a:rPr lang="zh-TW" altLang="en-US" dirty="0"/>
              <a:t>上邊界或留白 </a:t>
            </a:r>
            <a:r>
              <a:rPr lang="en-US" altLang="zh-TW" dirty="0"/>
              <a:t>(top)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`b`: </a:t>
            </a:r>
            <a:r>
              <a:rPr lang="zh-TW" altLang="en-US" dirty="0"/>
              <a:t>下邊界或留白 </a:t>
            </a:r>
            <a:r>
              <a:rPr lang="en-US" altLang="zh-TW" dirty="0"/>
              <a:t>(bottom)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`s`: </a:t>
            </a:r>
            <a:r>
              <a:rPr lang="zh-TW" altLang="en-US" dirty="0"/>
              <a:t>左邊界或留白 </a:t>
            </a:r>
            <a:r>
              <a:rPr lang="en-US" altLang="zh-TW" dirty="0"/>
              <a:t>(start)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`e`: </a:t>
            </a:r>
            <a:r>
              <a:rPr lang="zh-TW" altLang="en-US" dirty="0"/>
              <a:t>右邊界或留白 </a:t>
            </a:r>
            <a:r>
              <a:rPr lang="en-US" altLang="zh-TW" dirty="0"/>
              <a:t>(end)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`x`: </a:t>
            </a:r>
            <a:r>
              <a:rPr lang="zh-TW" altLang="en-US" dirty="0"/>
              <a:t>左右邊界或左右留白。	</a:t>
            </a:r>
          </a:p>
          <a:p>
            <a:r>
              <a:rPr lang="en-US" altLang="zh-TW" dirty="0"/>
              <a:t>`y`: </a:t>
            </a:r>
            <a:r>
              <a:rPr lang="zh-TW" altLang="en-US" dirty="0"/>
              <a:t>上下邊界或上下留白。	</a:t>
            </a:r>
          </a:p>
          <a:p>
            <a:r>
              <a:rPr lang="en-US" altLang="zh-TW" dirty="0"/>
              <a:t>`blank`: </a:t>
            </a:r>
            <a:r>
              <a:rPr lang="zh-TW" altLang="en-US" dirty="0"/>
              <a:t>四周邊界或四周留白。</a:t>
            </a:r>
          </a:p>
          <a:p>
            <a:r>
              <a:rPr lang="zh-TW" altLang="en-US" dirty="0"/>
              <a:t>大小：</a:t>
            </a:r>
            <a:r>
              <a:rPr lang="en-US" altLang="zh-TW" dirty="0"/>
              <a:t>0-5</a:t>
            </a:r>
            <a:r>
              <a:rPr lang="zh-TW" altLang="en-US" dirty="0"/>
              <a:t>、</a:t>
            </a:r>
            <a:r>
              <a:rPr lang="en-US" altLang="zh-TW" dirty="0"/>
              <a:t>auto</a:t>
            </a:r>
          </a:p>
          <a:p>
            <a:r>
              <a:rPr lang="zh-TW" altLang="en-US" dirty="0"/>
              <a:t>長度百分比：</a:t>
            </a:r>
            <a:r>
              <a:rPr lang="en-US" altLang="zh-TW" dirty="0"/>
              <a:t>h-25(25</a:t>
            </a:r>
            <a:r>
              <a:rPr lang="zh-TW" altLang="en-US" dirty="0"/>
              <a:t>、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75</a:t>
            </a:r>
            <a:r>
              <a:rPr lang="zh-TW" altLang="en-US" dirty="0"/>
              <a:t>、</a:t>
            </a:r>
            <a:r>
              <a:rPr lang="en-US" altLang="zh-TW" dirty="0"/>
              <a:t>100</a:t>
            </a:r>
            <a:r>
              <a:rPr lang="zh-TW" altLang="en-US" dirty="0"/>
              <a:t>、</a:t>
            </a:r>
            <a:r>
              <a:rPr lang="en-US" altLang="zh-TW" dirty="0"/>
              <a:t>auto)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寬度百分比：</a:t>
            </a:r>
            <a:r>
              <a:rPr lang="en-US" altLang="zh-TW" dirty="0"/>
              <a:t>w-25(25</a:t>
            </a:r>
            <a:r>
              <a:rPr lang="zh-TW" altLang="en-US" dirty="0"/>
              <a:t>、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75</a:t>
            </a:r>
            <a:r>
              <a:rPr lang="zh-TW" altLang="en-US" dirty="0"/>
              <a:t>、</a:t>
            </a:r>
            <a:r>
              <a:rPr lang="en-US" altLang="zh-TW" dirty="0"/>
              <a:t>100</a:t>
            </a:r>
            <a:r>
              <a:rPr lang="zh-TW" altLang="en-US" dirty="0"/>
              <a:t>、</a:t>
            </a:r>
            <a:r>
              <a:rPr lang="en-US" altLang="zh-TW" dirty="0"/>
              <a:t>auto)</a:t>
            </a:r>
            <a:r>
              <a:rPr lang="zh-TW" altLang="en-US" dirty="0"/>
              <a:t>。</a:t>
            </a:r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間距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(spacing)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、長寬百分比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28F2F7-B5BB-4414-A9A7-4FF7EEDD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057671"/>
            <a:ext cx="5156200" cy="2945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36528D-677C-47D2-960B-1F191226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9" y="4030237"/>
            <a:ext cx="5959553" cy="281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842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A32964-A641-4361-AA45-8FDBB6F8AC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表單基礎：使用 </a:t>
            </a:r>
            <a:r>
              <a:rPr lang="en-US" altLang="zh-TW" dirty="0"/>
              <a:t>&lt;form&gt; </a:t>
            </a:r>
            <a:r>
              <a:rPr lang="zh-TW" altLang="en-US" dirty="0"/>
              <a:t>標籤來創建表單</a:t>
            </a:r>
          </a:p>
          <a:p>
            <a:r>
              <a:rPr lang="zh-TW" altLang="en-US" dirty="0"/>
              <a:t>容器：使用 </a:t>
            </a:r>
            <a:r>
              <a:rPr lang="en-US" altLang="zh-TW" dirty="0"/>
              <a:t>class="container" </a:t>
            </a:r>
            <a:r>
              <a:rPr lang="zh-TW" altLang="en-US" dirty="0"/>
              <a:t>或 </a:t>
            </a:r>
            <a:r>
              <a:rPr lang="en-US" altLang="zh-TW" dirty="0"/>
              <a:t>class="container-fluid" </a:t>
            </a:r>
            <a:r>
              <a:rPr lang="zh-TW" altLang="en-US" dirty="0"/>
              <a:t>來包裹表單</a:t>
            </a:r>
          </a:p>
          <a:p>
            <a:r>
              <a:rPr lang="zh-TW" altLang="en-US" dirty="0"/>
              <a:t>表單元素樣式</a:t>
            </a:r>
            <a:endParaRPr lang="en-US" altLang="zh-TW" dirty="0"/>
          </a:p>
          <a:p>
            <a:pPr lvl="1"/>
            <a:r>
              <a:rPr lang="zh-TW" altLang="en-US" dirty="0"/>
              <a:t>標籤：使用 </a:t>
            </a:r>
            <a:r>
              <a:rPr lang="en-US" altLang="zh-TW" dirty="0"/>
              <a:t>class="form-label" </a:t>
            </a:r>
            <a:r>
              <a:rPr lang="zh-TW" altLang="en-US" dirty="0"/>
              <a:t>來樣式化標籤。</a:t>
            </a:r>
          </a:p>
          <a:p>
            <a:pPr lvl="1"/>
            <a:r>
              <a:rPr lang="zh-TW" altLang="en-US" dirty="0"/>
              <a:t>輸入欄位：使用 </a:t>
            </a:r>
            <a:r>
              <a:rPr lang="en-US" altLang="zh-TW" dirty="0"/>
              <a:t>class="form-control" </a:t>
            </a:r>
            <a:r>
              <a:rPr lang="zh-TW" altLang="en-US" dirty="0"/>
              <a:t>來樣式化輸入欄位。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8E1F5E8-E536-41A0-B881-1033FEB7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303821"/>
            <a:ext cx="7373379" cy="33342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BB37C6C-BB77-4A72-B288-B6BB8A284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79" y="3303821"/>
            <a:ext cx="4027043" cy="23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A32964-A641-4361-AA45-8FDBB6F8AC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nput</a:t>
            </a:r>
            <a:r>
              <a:rPr lang="en-US" altLang="zh-TW" dirty="0"/>
              <a:t> Group (</a:t>
            </a:r>
            <a:r>
              <a:rPr lang="zh-TW" altLang="en-US" dirty="0"/>
              <a:t>輸入組合</a:t>
            </a:r>
            <a:r>
              <a:rPr lang="en-US" altLang="zh-TW" dirty="0"/>
              <a:t>)</a:t>
            </a:r>
          </a:p>
          <a:p>
            <a:pPr lvl="1"/>
            <a:r>
              <a:rPr lang="zh-TW" altLang="zh-TW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輸入群組：使用 </a:t>
            </a:r>
            <a:r>
              <a:rPr lang="en-US" altLang="zh-TW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class="input-group" </a:t>
            </a:r>
            <a:r>
              <a:rPr lang="zh-TW" altLang="zh-TW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來組合輸入欄位和附加元素。</a:t>
            </a:r>
            <a:endParaRPr lang="en-US" altLang="zh-TW" kern="1200" baseline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r>
              <a:rPr lang="zh-TW" altLang="en-US" dirty="0">
                <a:effectLst/>
              </a:rPr>
              <a:t>下拉選單 </a:t>
            </a:r>
            <a:r>
              <a:rPr lang="en-US" altLang="zh-TW" dirty="0">
                <a:effectLst/>
              </a:rPr>
              <a:t>(Select)</a:t>
            </a:r>
          </a:p>
          <a:p>
            <a:pPr lvl="1"/>
            <a:r>
              <a:rPr lang="zh-TW" altLang="en-US" dirty="0">
                <a:effectLst/>
              </a:rPr>
              <a:t>使用 </a:t>
            </a:r>
            <a:r>
              <a:rPr lang="en-US" altLang="zh-TW" dirty="0">
                <a:effectLst/>
              </a:rPr>
              <a:t>class="form-select" </a:t>
            </a:r>
            <a:r>
              <a:rPr lang="zh-TW" altLang="en-US" dirty="0">
                <a:effectLst/>
              </a:rPr>
              <a:t>為下拉選單提供樣式。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針對</a:t>
            </a:r>
            <a:r>
              <a:rPr lang="en-US" altLang="zh-TW" dirty="0">
                <a:effectLst/>
              </a:rPr>
              <a:t>checkbox</a:t>
            </a:r>
            <a:r>
              <a:rPr lang="zh-TW" altLang="en-US" dirty="0">
                <a:effectLst/>
              </a:rPr>
              <a:t>、</a:t>
            </a:r>
            <a:r>
              <a:rPr lang="en-US" altLang="zh-TW" dirty="0">
                <a:effectLst/>
              </a:rPr>
              <a:t>radio</a:t>
            </a:r>
            <a:r>
              <a:rPr lang="zh-TW" altLang="en-US" dirty="0">
                <a:effectLst/>
              </a:rPr>
              <a:t>：	</a:t>
            </a:r>
          </a:p>
          <a:p>
            <a:pPr lvl="1"/>
            <a:r>
              <a:rPr lang="zh-TW" altLang="en-US" dirty="0">
                <a:effectLst/>
              </a:rPr>
              <a:t>最外面的</a:t>
            </a:r>
            <a:r>
              <a:rPr lang="en-US" altLang="zh-TW" dirty="0">
                <a:effectLst/>
              </a:rPr>
              <a:t>div</a:t>
            </a:r>
            <a:r>
              <a:rPr lang="zh-TW" altLang="en-US" dirty="0">
                <a:effectLst/>
              </a:rPr>
              <a:t>要放</a:t>
            </a:r>
            <a:r>
              <a:rPr lang="en-US" altLang="zh-TW" dirty="0">
                <a:effectLst/>
              </a:rPr>
              <a:t>class="form-check"	</a:t>
            </a:r>
          </a:p>
          <a:p>
            <a:pPr lvl="1"/>
            <a:r>
              <a:rPr lang="zh-TW" altLang="en-US" dirty="0">
                <a:effectLst/>
              </a:rPr>
              <a:t>勾選欄位；</a:t>
            </a:r>
            <a:r>
              <a:rPr lang="en-US" altLang="zh-TW" dirty="0">
                <a:effectLst/>
              </a:rPr>
              <a:t>class="form-check-input"	</a:t>
            </a:r>
          </a:p>
          <a:p>
            <a:pPr lvl="1"/>
            <a:r>
              <a:rPr lang="zh-TW" altLang="en-US" dirty="0">
                <a:effectLst/>
              </a:rPr>
              <a:t>文字標籤：</a:t>
            </a:r>
            <a:r>
              <a:rPr lang="en-US" altLang="zh-TW" dirty="0">
                <a:effectLst/>
              </a:rPr>
              <a:t>class="form-check-label"</a:t>
            </a:r>
          </a:p>
          <a:p>
            <a:endParaRPr lang="zh-TW" altLang="zh-TW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1FE552-4F30-4E69-8AFE-237EB976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109" y="1251889"/>
            <a:ext cx="4591691" cy="495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01638DC-441B-4F1C-B82E-06B5AF8B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952234"/>
            <a:ext cx="5191125" cy="2274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C38F868-DE05-4D56-B6BF-BBA3E68A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334239"/>
            <a:ext cx="6781800" cy="4366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35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切版實作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A32964-A641-4361-AA45-8FDBB6F8AC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裡面有各種</a:t>
            </a:r>
            <a:r>
              <a:rPr lang="en-US" altLang="zh-TW" dirty="0"/>
              <a:t>UI</a:t>
            </a:r>
            <a:r>
              <a:rPr lang="zh-TW" altLang="en-US" dirty="0"/>
              <a:t>套件，在要使用時再到文件中尋找即可。</a:t>
            </a:r>
          </a:p>
          <a:p>
            <a:r>
              <a:rPr lang="zh-TW" altLang="en-US" dirty="0"/>
              <a:t>實作範例如下：</a:t>
            </a:r>
            <a:endParaRPr lang="en-US" altLang="zh-TW" dirty="0"/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01	https://reurl.cc/DlGOZR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02	https://reurl.cc/0d7W2Y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03	https://reurl.cc/RexkX9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04	https://reurl.cc/xvn315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ED740-83D8-4234-B2D0-A1BDD1AFD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90"/>
          <a:stretch/>
        </p:blipFill>
        <p:spPr>
          <a:xfrm>
            <a:off x="492189" y="3188180"/>
            <a:ext cx="2558921" cy="363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320B1D-EF3F-4E20-B9B1-0FAC13ECA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29" y="3188180"/>
            <a:ext cx="2195097" cy="363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4AA1EA-A0F4-4793-96B6-C490026E3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428" y="3149891"/>
            <a:ext cx="2277807" cy="3708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353C15A-AA5B-4DF4-8B19-CA284126A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057" y="3189634"/>
            <a:ext cx="2118293" cy="3668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712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09CFA7-B020-4666-BDEC-7A9F3AE490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第一種方式：下載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編譯檔案進行使用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至官網下載編譯好的檔案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nl-NL" altLang="zh-TW" sz="1800" dirty="0">
                <a:hlinkClick r:id="rId2"/>
              </a:rPr>
              <a:t>Download · Bootstrap v5.3 (getbootstrap.com)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中引入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E84E4-9901-4D58-B7D6-33F5AB8C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套件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7765C9-A588-4B44-907A-1987132A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80" y="2157999"/>
            <a:ext cx="8307238" cy="4564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2CF6C9-DE4E-430C-ACFA-372CC0017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8" b="18098"/>
          <a:stretch/>
        </p:blipFill>
        <p:spPr>
          <a:xfrm>
            <a:off x="4634752" y="1617123"/>
            <a:ext cx="7069895" cy="16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09CFA7-B020-4666-BDEC-7A9F3AE490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</a:t>
            </a:r>
            <a:r>
              <a:rPr lang="zh-TW" altLang="en-US" dirty="0">
                <a:cs typeface="王漢宗顏楷體"/>
                <a:sym typeface="王漢宗顏楷體"/>
              </a:rPr>
              <a:t>二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種方式：透過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CDN(Content Delivery Networks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直接使用官網嵌入的</a:t>
            </a:r>
            <a:r>
              <a:rPr lang="en-US" altLang="zh-TW" sz="1800" dirty="0">
                <a:hlinkClick r:id="rId2"/>
              </a:rPr>
              <a:t>Get started with Bootstrap · Bootstrap v5.3 (getbootstrap.com)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/@popperjs/core@2.11.8/dist/umd/popper.min.js" integrity="sha384-I7E8VVD/ismYTF4hNIPjVp/Zjvgyol6VFvRkX/vR+Vc4jQkC+hVqc2pM8ODewa9r"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crossorigin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="anonymous"&gt;&lt;/script&gt;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/bootstrap@5.3.3/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/bootstrap.min.js" integrity="sha384-0pUGZvbkm6XF6gxjEnlmuGrJXVbNuzT9qBBavbLwCsOGabYfZo0T0to5eqruptLy"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crossorigin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="anonymous"&gt;&lt;/script&gt;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E84E4-9901-4D58-B7D6-33F5AB8C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套件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A269DF-D17B-41D3-A34D-75501E55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2" y="3115153"/>
            <a:ext cx="7997882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的網格系統是透過水平的 </a:t>
            </a:r>
            <a:r>
              <a:rPr lang="en-US" altLang="zh-TW" dirty="0"/>
              <a:t>row (</a:t>
            </a:r>
            <a:r>
              <a:rPr lang="zh-TW" altLang="en-US" dirty="0"/>
              <a:t>列</a:t>
            </a:r>
            <a:r>
              <a:rPr lang="en-US" altLang="zh-TW" dirty="0"/>
              <a:t>) </a:t>
            </a:r>
            <a:r>
              <a:rPr lang="zh-TW" altLang="en-US" dirty="0"/>
              <a:t>和垂直的 </a:t>
            </a:r>
            <a:r>
              <a:rPr lang="en-US" altLang="zh-TW" dirty="0"/>
              <a:t>column (</a:t>
            </a:r>
            <a:r>
              <a:rPr lang="zh-TW" altLang="en-US" dirty="0"/>
              <a:t>欄</a:t>
            </a:r>
            <a:r>
              <a:rPr lang="en-US" altLang="zh-TW" dirty="0"/>
              <a:t>) </a:t>
            </a:r>
            <a:r>
              <a:rPr lang="zh-TW" altLang="en-US" dirty="0"/>
              <a:t>來設計響應式網頁版面。</a:t>
            </a:r>
            <a:endParaRPr lang="en-US" altLang="zh-TW" dirty="0"/>
          </a:p>
          <a:p>
            <a:r>
              <a:rPr lang="zh-TW" altLang="en-US" dirty="0"/>
              <a:t>整個頁面寬度被平均分割為 </a:t>
            </a:r>
            <a:r>
              <a:rPr lang="en-US" altLang="zh-TW" dirty="0"/>
              <a:t>12 </a:t>
            </a:r>
            <a:r>
              <a:rPr lang="zh-TW" altLang="en-US" dirty="0"/>
              <a:t>等分，每個部分稱為 </a:t>
            </a:r>
            <a:r>
              <a:rPr lang="en-US" altLang="zh-TW" dirty="0"/>
              <a:t>column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假設要使用兩個</a:t>
            </a:r>
            <a:r>
              <a:rPr lang="en-US" altLang="zh-TW" dirty="0"/>
              <a:t>&lt;div&gt;</a:t>
            </a:r>
            <a:r>
              <a:rPr lang="zh-TW" altLang="en-US" dirty="0"/>
              <a:t>元素製作寬度為</a:t>
            </a:r>
            <a:r>
              <a:rPr lang="en-US" altLang="zh-TW" dirty="0"/>
              <a:t>1:1</a:t>
            </a:r>
            <a:r>
              <a:rPr lang="zh-TW" altLang="en-US" dirty="0"/>
              <a:t>的雙欄版面，那麼這兩個</a:t>
            </a:r>
            <a:r>
              <a:rPr lang="en-US" altLang="zh-TW" dirty="0"/>
              <a:t>&lt;div&gt;</a:t>
            </a:r>
            <a:r>
              <a:rPr lang="zh-TW" altLang="en-US" dirty="0"/>
              <a:t>元素是位於相同的</a:t>
            </a:r>
            <a:r>
              <a:rPr lang="en-US" altLang="zh-TW" dirty="0"/>
              <a:t>row</a:t>
            </a:r>
            <a:r>
              <a:rPr lang="zh-TW" altLang="en-US" dirty="0"/>
              <a:t>，並分別占用</a:t>
            </a:r>
            <a:r>
              <a:rPr lang="en-US" altLang="zh-TW" dirty="0"/>
              <a:t>6</a:t>
            </a:r>
            <a:r>
              <a:rPr lang="zh-TW" altLang="en-US" dirty="0"/>
              <a:t>個</a:t>
            </a:r>
            <a:r>
              <a:rPr lang="en-US" altLang="zh-TW" dirty="0"/>
              <a:t>column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假設要使用兩個</a:t>
            </a:r>
            <a:r>
              <a:rPr lang="en-US" altLang="zh-TW" dirty="0"/>
              <a:t>&lt;div&gt;</a:t>
            </a:r>
            <a:r>
              <a:rPr lang="zh-TW" altLang="en-US" dirty="0"/>
              <a:t>元素製作寬度為</a:t>
            </a:r>
            <a:r>
              <a:rPr lang="en-US" altLang="zh-TW" dirty="0"/>
              <a:t>2:1</a:t>
            </a:r>
            <a:r>
              <a:rPr lang="zh-TW" altLang="en-US" dirty="0"/>
              <a:t>的雙欄版面，那麼這兩個</a:t>
            </a:r>
            <a:r>
              <a:rPr lang="en-US" altLang="zh-TW" dirty="0"/>
              <a:t>&lt;div&gt;</a:t>
            </a:r>
            <a:r>
              <a:rPr lang="zh-TW" altLang="en-US" dirty="0"/>
              <a:t>元素是位於相同的</a:t>
            </a:r>
            <a:r>
              <a:rPr lang="en-US" altLang="zh-TW" dirty="0"/>
              <a:t>row</a:t>
            </a:r>
            <a:r>
              <a:rPr lang="zh-TW" altLang="en-US" dirty="0"/>
              <a:t>，並分別占用</a:t>
            </a:r>
            <a:r>
              <a:rPr lang="en-US" altLang="zh-TW" dirty="0"/>
              <a:t>8</a:t>
            </a:r>
            <a:r>
              <a:rPr lang="zh-TW" altLang="en-US" dirty="0"/>
              <a:t>和</a:t>
            </a:r>
            <a:r>
              <a:rPr lang="en-US" altLang="zh-TW" dirty="0"/>
              <a:t>4</a:t>
            </a:r>
            <a:r>
              <a:rPr lang="zh-TW" altLang="en-US" dirty="0"/>
              <a:t>個</a:t>
            </a:r>
            <a:r>
              <a:rPr lang="en-US" altLang="zh-TW" dirty="0"/>
              <a:t>column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網格系統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D21874-5092-4433-A954-B8FE5961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09056"/>
            <a:ext cx="4705350" cy="1848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310BD1-6F03-4ADF-B43B-74EA6E5C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52" y="3100154"/>
            <a:ext cx="4434478" cy="1855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9AC0D1-74C4-4685-A03A-7EA099CD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5140168"/>
            <a:ext cx="4347434" cy="17178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FCC4F0-1F73-41A8-AACB-B6ABB235F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852" y="5140168"/>
            <a:ext cx="4552950" cy="17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8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斷點 是一種設計方法，旨在讓網頁能夠適應不同大小的裝置螢幕，實現 行動優先 </a:t>
            </a:r>
            <a:r>
              <a:rPr lang="en-US" altLang="zh-TW" dirty="0"/>
              <a:t>(mobile-first) </a:t>
            </a:r>
            <a:r>
              <a:rPr lang="zh-TW" altLang="en-US" dirty="0"/>
              <a:t>的響應式設計。</a:t>
            </a:r>
          </a:p>
          <a:p>
            <a:r>
              <a:rPr lang="en-US" altLang="zh-TW" dirty="0"/>
              <a:t>Bootstrap </a:t>
            </a:r>
            <a:r>
              <a:rPr lang="zh-TW" altLang="en-US" dirty="0"/>
              <a:t>預設提供多個斷點，用來調整版面配置，使其在各種裝置上顯示良好。</a:t>
            </a:r>
          </a:p>
          <a:p>
            <a:r>
              <a:rPr lang="zh-TW" altLang="en-US" dirty="0"/>
              <a:t>每個斷點都對應到一個視窗寬度範圍，可以根據裝置大小動態切換樣式。</a:t>
            </a:r>
            <a:endParaRPr lang="en-US" altLang="zh-TW" dirty="0"/>
          </a:p>
          <a:p>
            <a:r>
              <a:rPr lang="zh-TW" altLang="en-US" dirty="0"/>
              <a:t>當螢幕為手機大小時，欄位佔滿寬度；當螢幕變大時，欄位寬度依比例調整。</a:t>
            </a:r>
          </a:p>
          <a:p>
            <a:r>
              <a:rPr lang="zh-TW" altLang="en-US" dirty="0"/>
              <a:t>隱藏元素：當螢幕小於 </a:t>
            </a:r>
            <a:r>
              <a:rPr lang="en-US" altLang="zh-TW" dirty="0"/>
              <a:t>768px </a:t>
            </a:r>
            <a:r>
              <a:rPr lang="zh-TW" altLang="en-US" dirty="0"/>
              <a:t>時隱藏特定內容，否則顯示。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斷點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(breakpoint)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9D89C65-DDE7-4594-BCE6-0E227767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939345"/>
            <a:ext cx="5100459" cy="261587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04E2D3-22FB-45E8-9681-F703FE976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7" r="2851" b="61641"/>
          <a:stretch/>
        </p:blipFill>
        <p:spPr>
          <a:xfrm>
            <a:off x="8376241" y="1430267"/>
            <a:ext cx="3739559" cy="150907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E99E513-FB5D-4DB7-B10D-0E208E19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193" y="3144711"/>
            <a:ext cx="6178095" cy="15478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B09D9D1-5731-40FF-8409-45740E8A1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717" y="4753907"/>
            <a:ext cx="6691024" cy="7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先來看看官方解釋：</a:t>
            </a:r>
          </a:p>
          <a:p>
            <a:pPr lvl="1"/>
            <a:r>
              <a:rPr lang="en-US" altLang="zh-TW" dirty="0"/>
              <a:t>`.container`, which sets a `max-width` at each responsive breakpoint.</a:t>
            </a:r>
          </a:p>
          <a:p>
            <a:pPr lvl="1"/>
            <a:r>
              <a:rPr lang="en-US" altLang="zh-TW" dirty="0"/>
              <a:t>`.container-{breakpoint}`, which is `width: 100%` until the specified breakpoint</a:t>
            </a:r>
          </a:p>
          <a:p>
            <a:pPr lvl="1"/>
            <a:r>
              <a:rPr lang="en-US" altLang="zh-TW" dirty="0"/>
              <a:t>`.container-fluid`, which is `width: 100%` at all breakpoints</a:t>
            </a:r>
          </a:p>
          <a:p>
            <a:r>
              <a:rPr lang="zh-TW" altLang="en-US" dirty="0"/>
              <a:t>講白話就是：</a:t>
            </a:r>
          </a:p>
          <a:p>
            <a:pPr lvl="1"/>
            <a:r>
              <a:rPr lang="en-US" altLang="zh-TW" dirty="0"/>
              <a:t>container-fluid</a:t>
            </a:r>
            <a:r>
              <a:rPr lang="zh-TW" altLang="en-US" dirty="0"/>
              <a:t>：你設的容器寬度為</a:t>
            </a:r>
            <a:r>
              <a:rPr lang="en-US" altLang="zh-TW" dirty="0"/>
              <a:t>100%(</a:t>
            </a:r>
            <a:r>
              <a:rPr lang="zh-TW" altLang="en-US" dirty="0"/>
              <a:t>就是旁邊不留白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Container</a:t>
            </a:r>
            <a:r>
              <a:rPr lang="zh-TW" altLang="en-US" dirty="0"/>
              <a:t>：他會適度留白。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容器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(container)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59163E-6CE1-4FF9-A4F8-9BC51F54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9" y="3372037"/>
            <a:ext cx="8526231" cy="33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9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設定每一個欄位佔的大小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單位寬度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(col)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6918DB-8C2F-41DF-B6E8-FDDF9A71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323930"/>
            <a:ext cx="4394977" cy="1726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52AD2-DF27-4239-BC89-28E7B0C8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51452"/>
            <a:ext cx="8248650" cy="1907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240C7C-D94D-4C76-922D-ADB9F989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303298"/>
            <a:ext cx="8248650" cy="1459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D6C1D14-0548-4647-A752-7EF0F173F5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70" b="6467"/>
          <a:stretch/>
        </p:blipFill>
        <p:spPr>
          <a:xfrm>
            <a:off x="76200" y="1302139"/>
            <a:ext cx="6514495" cy="19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justify-content-* </a:t>
            </a:r>
            <a:r>
              <a:rPr lang="zh-TW" altLang="en-US" dirty="0"/>
              <a:t>類別來調整內容在水平方向上的對齊方式。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Justify_Content.html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欄的水平對齊方式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0AFCE3-F987-454D-8DDD-B9B0F467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3" y="1772733"/>
            <a:ext cx="5885890" cy="132652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4AFC4FF-DB4D-4B0B-9F31-F20960068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342428"/>
            <a:ext cx="6005383" cy="546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83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1610</Words>
  <Application>Microsoft Office PowerPoint</Application>
  <PresentationFormat>寬螢幕</PresentationFormat>
  <Paragraphs>154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基本介紹</vt:lpstr>
      <vt:lpstr>使用Bootstrap套件</vt:lpstr>
      <vt:lpstr>使用Bootstrap套件</vt:lpstr>
      <vt:lpstr>Bootstrap網格系統</vt:lpstr>
      <vt:lpstr>斷點(breakpoint)</vt:lpstr>
      <vt:lpstr>容器(container)</vt:lpstr>
      <vt:lpstr>單位寬度(col)</vt:lpstr>
      <vt:lpstr>欄的水平對齊方式</vt:lpstr>
      <vt:lpstr>列內的垂直對齊方式</vt:lpstr>
      <vt:lpstr>column位移</vt:lpstr>
      <vt:lpstr>排版</vt:lpstr>
      <vt:lpstr>列表</vt:lpstr>
      <vt:lpstr>文字樣式</vt:lpstr>
      <vt:lpstr>文字樣式</vt:lpstr>
      <vt:lpstr>背景</vt:lpstr>
      <vt:lpstr>字體色彩</vt:lpstr>
      <vt:lpstr>Image</vt:lpstr>
      <vt:lpstr>Border</vt:lpstr>
      <vt:lpstr>超連結</vt:lpstr>
      <vt:lpstr>間距(spacing)、長寬百分比</vt:lpstr>
      <vt:lpstr>表單</vt:lpstr>
      <vt:lpstr>表單</vt:lpstr>
      <vt:lpstr>切版實作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102</cp:revision>
  <dcterms:created xsi:type="dcterms:W3CDTF">2025-01-25T05:26:28Z</dcterms:created>
  <dcterms:modified xsi:type="dcterms:W3CDTF">2025-01-30T07:39:44Z</dcterms:modified>
</cp:coreProperties>
</file>